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Arimo" charset="1" panose="020B0604020202020204"/>
      <p:regular r:id="rId20"/>
    </p:embeddedFont>
    <p:embeddedFont>
      <p:font typeface="Martel Sans Bold" charset="1" panose="00000800000000000000"/>
      <p:regular r:id="rId21"/>
    </p:embeddedFont>
    <p:embeddedFont>
      <p:font typeface="Martel Sans" charset="1" panose="000005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notesSlides/notesSlide2.xml" Type="http://schemas.openxmlformats.org/officeDocument/2006/relationships/notesSlide"/><Relationship Id="rId24" Target="notesSlides/notesSlide3.xml" Type="http://schemas.openxmlformats.org/officeDocument/2006/relationships/notesSlide"/><Relationship Id="rId25" Target="notesSlides/notesSlide4.xml" Type="http://schemas.openxmlformats.org/officeDocument/2006/relationships/notesSlide"/><Relationship Id="rId26" Target="notesSlides/notesSlide5.xml" Type="http://schemas.openxmlformats.org/officeDocument/2006/relationships/notesSlide"/><Relationship Id="rId27" Target="notesSlides/notesSlide6.xml" Type="http://schemas.openxmlformats.org/officeDocument/2006/relationships/notesSlide"/><Relationship Id="rId28" Target="notesSlides/notesSlide7.xml" Type="http://schemas.openxmlformats.org/officeDocument/2006/relationships/notesSlide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32" Target="notesSlides/notesSlide1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24.png" Type="http://schemas.openxmlformats.org/officeDocument/2006/relationships/image"/><Relationship Id="rId8" Target="../media/image25.png" Type="http://schemas.openxmlformats.org/officeDocument/2006/relationships/image"/><Relationship Id="rId9" Target="../media/image2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7.png" Type="http://schemas.openxmlformats.org/officeDocument/2006/relationships/image"/><Relationship Id="rId6" Target="../media/image2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svg" Type="http://schemas.openxmlformats.org/officeDocument/2006/relationships/image"/><Relationship Id="rId11" Target="../media/image9.jpeg" Type="http://schemas.openxmlformats.org/officeDocument/2006/relationships/image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Relationship Id="rId9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50238" y="3806276"/>
            <a:ext cx="9445523" cy="182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Road Accident Analysis in India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8" y="5993902"/>
            <a:ext cx="9445523" cy="328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Presenter:</a:t>
            </a:r>
            <a:r>
              <a:rPr lang="en-US" sz="175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Saloni Singh | </a:t>
            </a:r>
            <a:r>
              <a:rPr lang="en-US" sz="1750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Institution:</a:t>
            </a:r>
            <a:r>
              <a:rPr lang="en-US" sz="175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Invertis University 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60219" y="559146"/>
            <a:ext cx="8358930" cy="716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3"/>
              </a:lnSpc>
            </a:pPr>
            <a:r>
              <a:rPr lang="en-US" sz="4249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Environmental Conditions 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0209" y="1799930"/>
            <a:ext cx="3258445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Light Conditions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004520" y="3390900"/>
            <a:ext cx="1629813" cy="293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2562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71%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3825773" y="2524725"/>
            <a:ext cx="1987601" cy="1987601"/>
          </a:xfrm>
          <a:custGeom>
            <a:avLst/>
            <a:gdLst/>
            <a:ahLst/>
            <a:cxnLst/>
            <a:rect r="r" b="b" t="t" l="l"/>
            <a:pathLst>
              <a:path h="1987601" w="1987601">
                <a:moveTo>
                  <a:pt x="0" y="0"/>
                </a:moveTo>
                <a:lnTo>
                  <a:pt x="1987601" y="0"/>
                </a:lnTo>
                <a:lnTo>
                  <a:pt x="1987601" y="1987601"/>
                </a:lnTo>
                <a:lnTo>
                  <a:pt x="0" y="19876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461890" y="4764586"/>
            <a:ext cx="2715368" cy="358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4"/>
              </a:lnSpc>
            </a:pPr>
            <a:r>
              <a:rPr lang="en-US" sz="212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Daylight Accidents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004520" y="6477895"/>
            <a:ext cx="1629813" cy="293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2562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29%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3825773" y="5611711"/>
            <a:ext cx="1987601" cy="1987601"/>
          </a:xfrm>
          <a:custGeom>
            <a:avLst/>
            <a:gdLst/>
            <a:ahLst/>
            <a:cxnLst/>
            <a:rect r="r" b="b" t="t" l="l"/>
            <a:pathLst>
              <a:path h="1987601" w="1987601">
                <a:moveTo>
                  <a:pt x="0" y="0"/>
                </a:moveTo>
                <a:lnTo>
                  <a:pt x="1987601" y="0"/>
                </a:lnTo>
                <a:lnTo>
                  <a:pt x="1987601" y="1987601"/>
                </a:lnTo>
                <a:lnTo>
                  <a:pt x="0" y="19876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461890" y="7851572"/>
            <a:ext cx="2715368" cy="358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4"/>
              </a:lnSpc>
            </a:pPr>
            <a:r>
              <a:rPr lang="en-US" sz="212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Dark/Dawn/Dusk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0209" y="8444951"/>
            <a:ext cx="8118872" cy="1052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Most accidents occur during </a:t>
            </a:r>
            <a:r>
              <a:rPr lang="en-US" sz="2100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daylight hours</a:t>
            </a:r>
            <a:r>
              <a:rPr lang="en-US" sz="21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despite optimal visibility, indicating that driver behavior and traffic density are more significant factors than lighting conditions.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18434" y="1799930"/>
            <a:ext cx="3258445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Weather Conditions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62745" y="3390900"/>
            <a:ext cx="1629813" cy="293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2562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82%</a:t>
            </a:r>
          </a:p>
        </p:txBody>
      </p:sp>
      <p:sp>
        <p:nvSpPr>
          <p:cNvPr name="Freeform 18" id="18" descr="preencoded.png"/>
          <p:cNvSpPr/>
          <p:nvPr/>
        </p:nvSpPr>
        <p:spPr>
          <a:xfrm flipH="false" flipV="false" rot="0">
            <a:off x="12483998" y="2524725"/>
            <a:ext cx="1987601" cy="1987601"/>
          </a:xfrm>
          <a:custGeom>
            <a:avLst/>
            <a:gdLst/>
            <a:ahLst/>
            <a:cxnLst/>
            <a:rect r="r" b="b" t="t" l="l"/>
            <a:pathLst>
              <a:path h="1987601" w="1987601">
                <a:moveTo>
                  <a:pt x="0" y="0"/>
                </a:moveTo>
                <a:lnTo>
                  <a:pt x="1987601" y="0"/>
                </a:lnTo>
                <a:lnTo>
                  <a:pt x="1987601" y="1987601"/>
                </a:lnTo>
                <a:lnTo>
                  <a:pt x="0" y="19876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2120115" y="4764586"/>
            <a:ext cx="2715368" cy="358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4"/>
              </a:lnSpc>
            </a:pPr>
            <a:r>
              <a:rPr lang="en-US" sz="212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Normal Weather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662745" y="6477895"/>
            <a:ext cx="1629813" cy="293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2562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18%</a:t>
            </a:r>
          </a:p>
        </p:txBody>
      </p:sp>
      <p:sp>
        <p:nvSpPr>
          <p:cNvPr name="Freeform 21" id="21" descr="preencoded.png"/>
          <p:cNvSpPr/>
          <p:nvPr/>
        </p:nvSpPr>
        <p:spPr>
          <a:xfrm flipH="false" flipV="false" rot="0">
            <a:off x="12483998" y="5611711"/>
            <a:ext cx="1987601" cy="1987601"/>
          </a:xfrm>
          <a:custGeom>
            <a:avLst/>
            <a:gdLst/>
            <a:ahLst/>
            <a:cxnLst/>
            <a:rect r="r" b="b" t="t" l="l"/>
            <a:pathLst>
              <a:path h="1987601" w="1987601">
                <a:moveTo>
                  <a:pt x="0" y="0"/>
                </a:moveTo>
                <a:lnTo>
                  <a:pt x="1987601" y="0"/>
                </a:lnTo>
                <a:lnTo>
                  <a:pt x="1987601" y="1987601"/>
                </a:lnTo>
                <a:lnTo>
                  <a:pt x="0" y="19876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2120115" y="7851572"/>
            <a:ext cx="2715368" cy="358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4"/>
              </a:lnSpc>
            </a:pPr>
            <a:r>
              <a:rPr lang="en-US" sz="212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Adverse Weather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18434" y="8444951"/>
            <a:ext cx="8118872" cy="1052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The overwhelming majority of accidents happen under </a:t>
            </a:r>
            <a:r>
              <a:rPr lang="en-US" sz="2100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normal weather conditions</a:t>
            </a:r>
            <a:r>
              <a:rPr lang="en-US" sz="21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, suggesting that risky driving behaviors—not environmental hazards—are the primary contributors to road accidents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6" id="26"/>
          <p:cNvSpPr/>
          <p:nvPr/>
        </p:nvSpPr>
        <p:spPr>
          <a:xfrm flipH="false" flipV="false" rot="0">
            <a:off x="9408919" y="8345643"/>
            <a:ext cx="7984169" cy="1260653"/>
          </a:xfrm>
          <a:custGeom>
            <a:avLst/>
            <a:gdLst/>
            <a:ahLst/>
            <a:cxnLst/>
            <a:rect r="r" b="b" t="t" l="l"/>
            <a:pathLst>
              <a:path h="1260653" w="7984169">
                <a:moveTo>
                  <a:pt x="0" y="0"/>
                </a:moveTo>
                <a:lnTo>
                  <a:pt x="7984169" y="0"/>
                </a:lnTo>
                <a:lnTo>
                  <a:pt x="7984169" y="1260653"/>
                </a:lnTo>
                <a:lnTo>
                  <a:pt x="0" y="126065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2924623"/>
            <a:ext cx="9068838" cy="943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Conclusions and Implications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1098499" y="4443565"/>
            <a:ext cx="425206" cy="425206"/>
          </a:xfrm>
          <a:custGeom>
            <a:avLst/>
            <a:gdLst/>
            <a:ahLst/>
            <a:cxnLst/>
            <a:rect r="r" b="b" t="t" l="l"/>
            <a:pathLst>
              <a:path h="425206" w="425206">
                <a:moveTo>
                  <a:pt x="0" y="0"/>
                </a:moveTo>
                <a:lnTo>
                  <a:pt x="425206" y="0"/>
                </a:lnTo>
                <a:lnTo>
                  <a:pt x="425206" y="425205"/>
                </a:lnTo>
                <a:lnTo>
                  <a:pt x="0" y="4252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8888" t="0" r="-8888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913630" y="4396683"/>
            <a:ext cx="3544043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Behavioral Patterns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13630" y="4962077"/>
            <a:ext cx="4276877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Data reveals systematic factors and poor driving practices as primary accident drivers.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6651127" y="4443565"/>
            <a:ext cx="425206" cy="425206"/>
          </a:xfrm>
          <a:custGeom>
            <a:avLst/>
            <a:gdLst/>
            <a:ahLst/>
            <a:cxnLst/>
            <a:rect r="r" b="b" t="t" l="l"/>
            <a:pathLst>
              <a:path h="425206" w="425206">
                <a:moveTo>
                  <a:pt x="0" y="0"/>
                </a:moveTo>
                <a:lnTo>
                  <a:pt x="425205" y="0"/>
                </a:lnTo>
                <a:lnTo>
                  <a:pt x="425205" y="425205"/>
                </a:lnTo>
                <a:lnTo>
                  <a:pt x="0" y="4252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8888" t="0" r="-8888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466257" y="4396683"/>
            <a:ext cx="366013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Vulnerable Populations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466257" y="4962077"/>
            <a:ext cx="4276877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Specific demographic groups require targeted intervention and safety awareness initiatives.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12203754" y="4443565"/>
            <a:ext cx="425206" cy="425206"/>
          </a:xfrm>
          <a:custGeom>
            <a:avLst/>
            <a:gdLst/>
            <a:ahLst/>
            <a:cxnLst/>
            <a:rect r="r" b="b" t="t" l="l"/>
            <a:pathLst>
              <a:path h="425206" w="425206">
                <a:moveTo>
                  <a:pt x="0" y="0"/>
                </a:moveTo>
                <a:lnTo>
                  <a:pt x="425205" y="0"/>
                </a:lnTo>
                <a:lnTo>
                  <a:pt x="425205" y="425205"/>
                </a:lnTo>
                <a:lnTo>
                  <a:pt x="0" y="4252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8888" t="0" r="-8888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3018894" y="4396683"/>
            <a:ext cx="4276877" cy="651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Infrastructure Considerations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018894" y="4962077"/>
            <a:ext cx="4276877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Road surface type correlations suggest opportunities for infrastructure improvements and maintenance.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2619823"/>
            <a:ext cx="7088238" cy="943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Project Objective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4233567"/>
            <a:ext cx="4252912" cy="569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Purpose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001073"/>
            <a:ext cx="7805890" cy="235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This analysis examines road accident data across India to uncover critical patterns and trends that contribute to traffic incidents. By identifying key factors, we aim to provide data-driven insights for policy makers and safety officials.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9397" y="4233567"/>
            <a:ext cx="4252912" cy="569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Goal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99406" y="5001073"/>
            <a:ext cx="7805890" cy="235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To support evidence-based safety improvements through comprehensive analysis of accident causes, driver demographics, and environmental conditions. The findings can inform targeted interventions and awareness campaigns.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2045494"/>
            <a:ext cx="8423824" cy="962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400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Technology Stack: Power BI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86523" y="3568989"/>
            <a:ext cx="5256876" cy="4602032"/>
            <a:chOff x="0" y="0"/>
            <a:chExt cx="7009168" cy="61360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7620" y="7620"/>
              <a:ext cx="6994017" cy="6120765"/>
            </a:xfrm>
            <a:custGeom>
              <a:avLst/>
              <a:gdLst/>
              <a:ahLst/>
              <a:cxnLst/>
              <a:rect r="r" b="b" t="t" l="l"/>
              <a:pathLst>
                <a:path h="6120765" w="6994017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140" y="0"/>
                  </a:lnTo>
                  <a:cubicBezTo>
                    <a:pt x="6922897" y="0"/>
                    <a:pt x="6994017" y="71120"/>
                    <a:pt x="6994017" y="158750"/>
                  </a:cubicBezTo>
                  <a:lnTo>
                    <a:pt x="6994017" y="5962015"/>
                  </a:lnTo>
                  <a:cubicBezTo>
                    <a:pt x="6994017" y="6049645"/>
                    <a:pt x="6922897" y="6120765"/>
                    <a:pt x="6835140" y="6120765"/>
                  </a:cubicBezTo>
                  <a:lnTo>
                    <a:pt x="158877" y="6120765"/>
                  </a:lnTo>
                  <a:cubicBezTo>
                    <a:pt x="71120" y="6120765"/>
                    <a:pt x="0" y="6049772"/>
                    <a:pt x="0" y="5962015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009257" cy="6136005"/>
            </a:xfrm>
            <a:custGeom>
              <a:avLst/>
              <a:gdLst/>
              <a:ahLst/>
              <a:cxnLst/>
              <a:rect r="r" b="b" t="t" l="l"/>
              <a:pathLst>
                <a:path h="6136005" w="7009257">
                  <a:moveTo>
                    <a:pt x="0" y="166370"/>
                  </a:moveTo>
                  <a:cubicBezTo>
                    <a:pt x="0" y="74549"/>
                    <a:pt x="74549" y="0"/>
                    <a:pt x="166497" y="0"/>
                  </a:cubicBezTo>
                  <a:lnTo>
                    <a:pt x="6842760" y="0"/>
                  </a:lnTo>
                  <a:lnTo>
                    <a:pt x="6842760" y="7620"/>
                  </a:lnTo>
                  <a:lnTo>
                    <a:pt x="6842760" y="0"/>
                  </a:lnTo>
                  <a:cubicBezTo>
                    <a:pt x="6934708" y="0"/>
                    <a:pt x="7009257" y="74549"/>
                    <a:pt x="7009257" y="166370"/>
                  </a:cubicBezTo>
                  <a:lnTo>
                    <a:pt x="7001637" y="166370"/>
                  </a:lnTo>
                  <a:lnTo>
                    <a:pt x="7009257" y="166370"/>
                  </a:lnTo>
                  <a:lnTo>
                    <a:pt x="7009257" y="5969635"/>
                  </a:lnTo>
                  <a:lnTo>
                    <a:pt x="7001637" y="5969635"/>
                  </a:lnTo>
                  <a:lnTo>
                    <a:pt x="7009257" y="5969635"/>
                  </a:lnTo>
                  <a:cubicBezTo>
                    <a:pt x="7009257" y="6061583"/>
                    <a:pt x="6934708" y="6136005"/>
                    <a:pt x="6842760" y="6136005"/>
                  </a:cubicBezTo>
                  <a:lnTo>
                    <a:pt x="6842760" y="6128385"/>
                  </a:lnTo>
                  <a:lnTo>
                    <a:pt x="6842760" y="6136005"/>
                  </a:lnTo>
                  <a:lnTo>
                    <a:pt x="166497" y="6136005"/>
                  </a:lnTo>
                  <a:lnTo>
                    <a:pt x="166497" y="6128385"/>
                  </a:lnTo>
                  <a:lnTo>
                    <a:pt x="166497" y="6136005"/>
                  </a:lnTo>
                  <a:cubicBezTo>
                    <a:pt x="74549" y="6136005"/>
                    <a:pt x="0" y="6061583"/>
                    <a:pt x="0" y="5969635"/>
                  </a:cubicBezTo>
                  <a:lnTo>
                    <a:pt x="0" y="166370"/>
                  </a:lnTo>
                  <a:lnTo>
                    <a:pt x="7620" y="166370"/>
                  </a:lnTo>
                  <a:lnTo>
                    <a:pt x="0" y="166370"/>
                  </a:lnTo>
                  <a:moveTo>
                    <a:pt x="15240" y="166370"/>
                  </a:moveTo>
                  <a:lnTo>
                    <a:pt x="15240" y="5969635"/>
                  </a:lnTo>
                  <a:lnTo>
                    <a:pt x="7620" y="5969635"/>
                  </a:lnTo>
                  <a:lnTo>
                    <a:pt x="15240" y="5969635"/>
                  </a:lnTo>
                  <a:cubicBezTo>
                    <a:pt x="15240" y="6053074"/>
                    <a:pt x="82931" y="6120765"/>
                    <a:pt x="166497" y="6120765"/>
                  </a:cubicBezTo>
                  <a:lnTo>
                    <a:pt x="6842760" y="6120765"/>
                  </a:lnTo>
                  <a:cubicBezTo>
                    <a:pt x="6926326" y="6120765"/>
                    <a:pt x="6994017" y="6053074"/>
                    <a:pt x="6994017" y="5969635"/>
                  </a:cubicBezTo>
                  <a:lnTo>
                    <a:pt x="6994017" y="166370"/>
                  </a:lnTo>
                  <a:cubicBezTo>
                    <a:pt x="6994017" y="82931"/>
                    <a:pt x="6926326" y="15240"/>
                    <a:pt x="6842760" y="15240"/>
                  </a:cubicBezTo>
                  <a:lnTo>
                    <a:pt x="166497" y="15240"/>
                  </a:lnTo>
                  <a:lnTo>
                    <a:pt x="166497" y="7620"/>
                  </a:lnTo>
                  <a:lnTo>
                    <a:pt x="166497" y="15240"/>
                  </a:lnTo>
                  <a:cubicBezTo>
                    <a:pt x="82931" y="15240"/>
                    <a:pt x="15240" y="82931"/>
                    <a:pt x="15240" y="16637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285275" y="3867750"/>
            <a:ext cx="850554" cy="850554"/>
            <a:chOff x="0" y="0"/>
            <a:chExt cx="1134072" cy="113407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3706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3" id="13" descr="preencoded.png"/>
          <p:cNvSpPr/>
          <p:nvPr/>
        </p:nvSpPr>
        <p:spPr>
          <a:xfrm flipH="false" flipV="false" rot="0">
            <a:off x="1519238" y="4101551"/>
            <a:ext cx="382638" cy="382638"/>
          </a:xfrm>
          <a:custGeom>
            <a:avLst/>
            <a:gdLst/>
            <a:ahLst/>
            <a:cxnLst/>
            <a:rect r="r" b="b" t="t" l="l"/>
            <a:pathLst>
              <a:path h="382638" w="382638">
                <a:moveTo>
                  <a:pt x="0" y="0"/>
                </a:moveTo>
                <a:lnTo>
                  <a:pt x="382638" y="0"/>
                </a:lnTo>
                <a:lnTo>
                  <a:pt x="382638" y="382638"/>
                </a:lnTo>
                <a:lnTo>
                  <a:pt x="0" y="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85275" y="4963716"/>
            <a:ext cx="4659363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Data Cleaning &amp; Transformation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85275" y="5972023"/>
            <a:ext cx="4659363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Streamlined raw data from multiple sources, ensuring consistency and accuracy for reliable analysis.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6515491" y="3568989"/>
            <a:ext cx="5256876" cy="4602032"/>
            <a:chOff x="0" y="0"/>
            <a:chExt cx="7009168" cy="613604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7620" y="7620"/>
              <a:ext cx="6994017" cy="6120765"/>
            </a:xfrm>
            <a:custGeom>
              <a:avLst/>
              <a:gdLst/>
              <a:ahLst/>
              <a:cxnLst/>
              <a:rect r="r" b="b" t="t" l="l"/>
              <a:pathLst>
                <a:path h="6120765" w="6994017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140" y="0"/>
                  </a:lnTo>
                  <a:cubicBezTo>
                    <a:pt x="6922897" y="0"/>
                    <a:pt x="6994017" y="71120"/>
                    <a:pt x="6994017" y="158750"/>
                  </a:cubicBezTo>
                  <a:lnTo>
                    <a:pt x="6994017" y="5962015"/>
                  </a:lnTo>
                  <a:cubicBezTo>
                    <a:pt x="6994017" y="6049645"/>
                    <a:pt x="6922897" y="6120765"/>
                    <a:pt x="6835140" y="6120765"/>
                  </a:cubicBezTo>
                  <a:lnTo>
                    <a:pt x="158877" y="6120765"/>
                  </a:lnTo>
                  <a:cubicBezTo>
                    <a:pt x="71120" y="6120765"/>
                    <a:pt x="0" y="6049772"/>
                    <a:pt x="0" y="5962015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009257" cy="6136005"/>
            </a:xfrm>
            <a:custGeom>
              <a:avLst/>
              <a:gdLst/>
              <a:ahLst/>
              <a:cxnLst/>
              <a:rect r="r" b="b" t="t" l="l"/>
              <a:pathLst>
                <a:path h="6136005" w="7009257">
                  <a:moveTo>
                    <a:pt x="0" y="166370"/>
                  </a:moveTo>
                  <a:cubicBezTo>
                    <a:pt x="0" y="74549"/>
                    <a:pt x="74549" y="0"/>
                    <a:pt x="166497" y="0"/>
                  </a:cubicBezTo>
                  <a:lnTo>
                    <a:pt x="6842760" y="0"/>
                  </a:lnTo>
                  <a:lnTo>
                    <a:pt x="6842760" y="7620"/>
                  </a:lnTo>
                  <a:lnTo>
                    <a:pt x="6842760" y="0"/>
                  </a:lnTo>
                  <a:cubicBezTo>
                    <a:pt x="6934708" y="0"/>
                    <a:pt x="7009257" y="74549"/>
                    <a:pt x="7009257" y="166370"/>
                  </a:cubicBezTo>
                  <a:lnTo>
                    <a:pt x="7001637" y="166370"/>
                  </a:lnTo>
                  <a:lnTo>
                    <a:pt x="7009257" y="166370"/>
                  </a:lnTo>
                  <a:lnTo>
                    <a:pt x="7009257" y="5969635"/>
                  </a:lnTo>
                  <a:lnTo>
                    <a:pt x="7001637" y="5969635"/>
                  </a:lnTo>
                  <a:lnTo>
                    <a:pt x="7009257" y="5969635"/>
                  </a:lnTo>
                  <a:cubicBezTo>
                    <a:pt x="7009257" y="6061583"/>
                    <a:pt x="6934708" y="6136005"/>
                    <a:pt x="6842760" y="6136005"/>
                  </a:cubicBezTo>
                  <a:lnTo>
                    <a:pt x="6842760" y="6128385"/>
                  </a:lnTo>
                  <a:lnTo>
                    <a:pt x="6842760" y="6136005"/>
                  </a:lnTo>
                  <a:lnTo>
                    <a:pt x="166497" y="6136005"/>
                  </a:lnTo>
                  <a:lnTo>
                    <a:pt x="166497" y="6128385"/>
                  </a:lnTo>
                  <a:lnTo>
                    <a:pt x="166497" y="6136005"/>
                  </a:lnTo>
                  <a:cubicBezTo>
                    <a:pt x="74549" y="6136005"/>
                    <a:pt x="0" y="6061583"/>
                    <a:pt x="0" y="5969635"/>
                  </a:cubicBezTo>
                  <a:lnTo>
                    <a:pt x="0" y="166370"/>
                  </a:lnTo>
                  <a:lnTo>
                    <a:pt x="7620" y="166370"/>
                  </a:lnTo>
                  <a:lnTo>
                    <a:pt x="0" y="166370"/>
                  </a:lnTo>
                  <a:moveTo>
                    <a:pt x="15240" y="166370"/>
                  </a:moveTo>
                  <a:lnTo>
                    <a:pt x="15240" y="5969635"/>
                  </a:lnTo>
                  <a:lnTo>
                    <a:pt x="7620" y="5969635"/>
                  </a:lnTo>
                  <a:lnTo>
                    <a:pt x="15240" y="5969635"/>
                  </a:lnTo>
                  <a:cubicBezTo>
                    <a:pt x="15240" y="6053074"/>
                    <a:pt x="82931" y="6120765"/>
                    <a:pt x="166497" y="6120765"/>
                  </a:cubicBezTo>
                  <a:lnTo>
                    <a:pt x="6842760" y="6120765"/>
                  </a:lnTo>
                  <a:cubicBezTo>
                    <a:pt x="6926326" y="6120765"/>
                    <a:pt x="6994017" y="6053074"/>
                    <a:pt x="6994017" y="5969635"/>
                  </a:cubicBezTo>
                  <a:lnTo>
                    <a:pt x="6994017" y="166370"/>
                  </a:lnTo>
                  <a:cubicBezTo>
                    <a:pt x="6994017" y="82931"/>
                    <a:pt x="6926326" y="15240"/>
                    <a:pt x="6842760" y="15240"/>
                  </a:cubicBezTo>
                  <a:lnTo>
                    <a:pt x="166497" y="15240"/>
                  </a:lnTo>
                  <a:lnTo>
                    <a:pt x="166497" y="7620"/>
                  </a:lnTo>
                  <a:lnTo>
                    <a:pt x="166497" y="15240"/>
                  </a:lnTo>
                  <a:cubicBezTo>
                    <a:pt x="82931" y="15240"/>
                    <a:pt x="15240" y="82931"/>
                    <a:pt x="15240" y="16637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6814242" y="3867750"/>
            <a:ext cx="850554" cy="850554"/>
            <a:chOff x="0" y="0"/>
            <a:chExt cx="1134072" cy="113407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3706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1" id="21" descr="preencoded.png"/>
          <p:cNvSpPr/>
          <p:nvPr/>
        </p:nvSpPr>
        <p:spPr>
          <a:xfrm flipH="false" flipV="false" rot="0">
            <a:off x="7048205" y="4101551"/>
            <a:ext cx="382638" cy="382638"/>
          </a:xfrm>
          <a:custGeom>
            <a:avLst/>
            <a:gdLst/>
            <a:ahLst/>
            <a:cxnLst/>
            <a:rect r="r" b="b" t="t" l="l"/>
            <a:pathLst>
              <a:path h="382638" w="382638">
                <a:moveTo>
                  <a:pt x="0" y="0"/>
                </a:moveTo>
                <a:lnTo>
                  <a:pt x="382638" y="0"/>
                </a:lnTo>
                <a:lnTo>
                  <a:pt x="382638" y="382638"/>
                </a:lnTo>
                <a:lnTo>
                  <a:pt x="0" y="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4879" t="0" r="-4876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6814242" y="4963716"/>
            <a:ext cx="3751212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Interactive Visualization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14242" y="5529110"/>
            <a:ext cx="4659363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Built dynamic dashboards enabling stakeholders to explore data through filters and drill-down capabilities.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2044448" y="3568989"/>
            <a:ext cx="5256876" cy="4602032"/>
            <a:chOff x="0" y="0"/>
            <a:chExt cx="7009168" cy="613604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7620" y="7620"/>
              <a:ext cx="6994017" cy="6120765"/>
            </a:xfrm>
            <a:custGeom>
              <a:avLst/>
              <a:gdLst/>
              <a:ahLst/>
              <a:cxnLst/>
              <a:rect r="r" b="b" t="t" l="l"/>
              <a:pathLst>
                <a:path h="6120765" w="6994017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140" y="0"/>
                  </a:lnTo>
                  <a:cubicBezTo>
                    <a:pt x="6922897" y="0"/>
                    <a:pt x="6994017" y="71120"/>
                    <a:pt x="6994017" y="158750"/>
                  </a:cubicBezTo>
                  <a:lnTo>
                    <a:pt x="6994017" y="5962015"/>
                  </a:lnTo>
                  <a:cubicBezTo>
                    <a:pt x="6994017" y="6049645"/>
                    <a:pt x="6922897" y="6120765"/>
                    <a:pt x="6835140" y="6120765"/>
                  </a:cubicBezTo>
                  <a:lnTo>
                    <a:pt x="158877" y="6120765"/>
                  </a:lnTo>
                  <a:cubicBezTo>
                    <a:pt x="71120" y="6120765"/>
                    <a:pt x="0" y="6049772"/>
                    <a:pt x="0" y="5962015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009257" cy="6136005"/>
            </a:xfrm>
            <a:custGeom>
              <a:avLst/>
              <a:gdLst/>
              <a:ahLst/>
              <a:cxnLst/>
              <a:rect r="r" b="b" t="t" l="l"/>
              <a:pathLst>
                <a:path h="6136005" w="7009257">
                  <a:moveTo>
                    <a:pt x="0" y="166370"/>
                  </a:moveTo>
                  <a:cubicBezTo>
                    <a:pt x="0" y="74549"/>
                    <a:pt x="74549" y="0"/>
                    <a:pt x="166497" y="0"/>
                  </a:cubicBezTo>
                  <a:lnTo>
                    <a:pt x="6842760" y="0"/>
                  </a:lnTo>
                  <a:lnTo>
                    <a:pt x="6842760" y="7620"/>
                  </a:lnTo>
                  <a:lnTo>
                    <a:pt x="6842760" y="0"/>
                  </a:lnTo>
                  <a:cubicBezTo>
                    <a:pt x="6934708" y="0"/>
                    <a:pt x="7009257" y="74549"/>
                    <a:pt x="7009257" y="166370"/>
                  </a:cubicBezTo>
                  <a:lnTo>
                    <a:pt x="7001637" y="166370"/>
                  </a:lnTo>
                  <a:lnTo>
                    <a:pt x="7009257" y="166370"/>
                  </a:lnTo>
                  <a:lnTo>
                    <a:pt x="7009257" y="5969635"/>
                  </a:lnTo>
                  <a:lnTo>
                    <a:pt x="7001637" y="5969635"/>
                  </a:lnTo>
                  <a:lnTo>
                    <a:pt x="7009257" y="5969635"/>
                  </a:lnTo>
                  <a:cubicBezTo>
                    <a:pt x="7009257" y="6061583"/>
                    <a:pt x="6934708" y="6136005"/>
                    <a:pt x="6842760" y="6136005"/>
                  </a:cubicBezTo>
                  <a:lnTo>
                    <a:pt x="6842760" y="6128385"/>
                  </a:lnTo>
                  <a:lnTo>
                    <a:pt x="6842760" y="6136005"/>
                  </a:lnTo>
                  <a:lnTo>
                    <a:pt x="166497" y="6136005"/>
                  </a:lnTo>
                  <a:lnTo>
                    <a:pt x="166497" y="6128385"/>
                  </a:lnTo>
                  <a:lnTo>
                    <a:pt x="166497" y="6136005"/>
                  </a:lnTo>
                  <a:cubicBezTo>
                    <a:pt x="74549" y="6136005"/>
                    <a:pt x="0" y="6061583"/>
                    <a:pt x="0" y="5969635"/>
                  </a:cubicBezTo>
                  <a:lnTo>
                    <a:pt x="0" y="166370"/>
                  </a:lnTo>
                  <a:lnTo>
                    <a:pt x="7620" y="166370"/>
                  </a:lnTo>
                  <a:lnTo>
                    <a:pt x="0" y="166370"/>
                  </a:lnTo>
                  <a:moveTo>
                    <a:pt x="15240" y="166370"/>
                  </a:moveTo>
                  <a:lnTo>
                    <a:pt x="15240" y="5969635"/>
                  </a:lnTo>
                  <a:lnTo>
                    <a:pt x="7620" y="5969635"/>
                  </a:lnTo>
                  <a:lnTo>
                    <a:pt x="15240" y="5969635"/>
                  </a:lnTo>
                  <a:cubicBezTo>
                    <a:pt x="15240" y="6053074"/>
                    <a:pt x="82931" y="6120765"/>
                    <a:pt x="166497" y="6120765"/>
                  </a:cubicBezTo>
                  <a:lnTo>
                    <a:pt x="6842760" y="6120765"/>
                  </a:lnTo>
                  <a:cubicBezTo>
                    <a:pt x="6926326" y="6120765"/>
                    <a:pt x="6994017" y="6053074"/>
                    <a:pt x="6994017" y="5969635"/>
                  </a:cubicBezTo>
                  <a:lnTo>
                    <a:pt x="6994017" y="166370"/>
                  </a:lnTo>
                  <a:cubicBezTo>
                    <a:pt x="6994017" y="82931"/>
                    <a:pt x="6926326" y="15240"/>
                    <a:pt x="6842760" y="15240"/>
                  </a:cubicBezTo>
                  <a:lnTo>
                    <a:pt x="166497" y="15240"/>
                  </a:lnTo>
                  <a:lnTo>
                    <a:pt x="166497" y="7620"/>
                  </a:lnTo>
                  <a:lnTo>
                    <a:pt x="166497" y="15240"/>
                  </a:lnTo>
                  <a:cubicBezTo>
                    <a:pt x="82931" y="15240"/>
                    <a:pt x="15240" y="82931"/>
                    <a:pt x="15240" y="16637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2343209" y="3867750"/>
            <a:ext cx="850554" cy="850554"/>
            <a:chOff x="0" y="0"/>
            <a:chExt cx="1134072" cy="113407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3706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9" id="29" descr="preencoded.png"/>
          <p:cNvSpPr/>
          <p:nvPr/>
        </p:nvSpPr>
        <p:spPr>
          <a:xfrm flipH="false" flipV="false" rot="0">
            <a:off x="12577162" y="4101551"/>
            <a:ext cx="382638" cy="382638"/>
          </a:xfrm>
          <a:custGeom>
            <a:avLst/>
            <a:gdLst/>
            <a:ahLst/>
            <a:cxnLst/>
            <a:rect r="r" b="b" t="t" l="l"/>
            <a:pathLst>
              <a:path h="382638" w="382638">
                <a:moveTo>
                  <a:pt x="0" y="0"/>
                </a:moveTo>
                <a:lnTo>
                  <a:pt x="382639" y="0"/>
                </a:lnTo>
                <a:lnTo>
                  <a:pt x="382639" y="382638"/>
                </a:lnTo>
                <a:lnTo>
                  <a:pt x="0" y="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8535" t="0" r="-8538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2343209" y="4963716"/>
            <a:ext cx="3544043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Chart Generation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343209" y="5529110"/>
            <a:ext cx="4659363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Created comprehensive visual analytics to identify trends, patterns, and correlations across accident variables.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34" id="34" descr="Power BI Logo and symbol, meaning ..."/>
          <p:cNvSpPr/>
          <p:nvPr/>
        </p:nvSpPr>
        <p:spPr>
          <a:xfrm flipH="false" flipV="false" rot="0">
            <a:off x="13740108" y="460848"/>
            <a:ext cx="4547892" cy="2546823"/>
          </a:xfrm>
          <a:custGeom>
            <a:avLst/>
            <a:gdLst/>
            <a:ahLst/>
            <a:cxnLst/>
            <a:rect r="r" b="b" t="t" l="l"/>
            <a:pathLst>
              <a:path h="2546823" w="4547892">
                <a:moveTo>
                  <a:pt x="0" y="0"/>
                </a:moveTo>
                <a:lnTo>
                  <a:pt x="4547892" y="0"/>
                </a:lnTo>
                <a:lnTo>
                  <a:pt x="4547892" y="2546823"/>
                </a:lnTo>
                <a:lnTo>
                  <a:pt x="0" y="254682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0" y="0"/>
            <a:ext cx="18288000" cy="3544043"/>
          </a:xfrm>
          <a:custGeom>
            <a:avLst/>
            <a:gdLst/>
            <a:ahLst/>
            <a:cxnLst/>
            <a:rect r="r" b="b" t="t" l="l"/>
            <a:pathLst>
              <a:path h="3544043" w="18288000">
                <a:moveTo>
                  <a:pt x="0" y="0"/>
                </a:moveTo>
                <a:lnTo>
                  <a:pt x="18288000" y="0"/>
                </a:lnTo>
                <a:lnTo>
                  <a:pt x="18288000" y="3544043"/>
                </a:lnTo>
                <a:lnTo>
                  <a:pt x="0" y="35440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" t="0" r="-1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2238" y="4315863"/>
            <a:ext cx="7088238" cy="943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Dataset 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929608"/>
            <a:ext cx="3544043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Data Source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6608416"/>
            <a:ext cx="7805890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5792" indent="-197896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Platform: Kaggle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7161162"/>
            <a:ext cx="7805890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5792" indent="-197896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Format: Structured dataset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7713907"/>
            <a:ext cx="7805890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5792" indent="-197896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Geographic Focus: India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9406" y="5929608"/>
            <a:ext cx="3544043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Key Attributes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99406" y="6608416"/>
            <a:ext cx="7805890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5792" indent="-197896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Accident frequency and count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99406" y="7161162"/>
            <a:ext cx="7805890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5792" indent="-197896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Road surface classification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99406" y="7713907"/>
            <a:ext cx="7805890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5792" indent="-197896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Driver demographics and experience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99406" y="8266662"/>
            <a:ext cx="7805890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5792" indent="-197896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Vehicle-driver relationships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99406" y="8819407"/>
            <a:ext cx="7805890" cy="53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5792" indent="-197896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Accident causation factors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964288" y="48549"/>
            <a:ext cx="7088238" cy="943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Power BI Dashboard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461840" y="1193978"/>
            <a:ext cx="15696343" cy="8751380"/>
          </a:xfrm>
          <a:custGeom>
            <a:avLst/>
            <a:gdLst/>
            <a:ahLst/>
            <a:cxnLst/>
            <a:rect r="r" b="b" t="t" l="l"/>
            <a:pathLst>
              <a:path h="8751380" w="15696343">
                <a:moveTo>
                  <a:pt x="0" y="0"/>
                </a:moveTo>
                <a:lnTo>
                  <a:pt x="15696343" y="0"/>
                </a:lnTo>
                <a:lnTo>
                  <a:pt x="15696343" y="8751379"/>
                </a:lnTo>
                <a:lnTo>
                  <a:pt x="0" y="87513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0" y="0"/>
            <a:ext cx="18288000" cy="2936977"/>
          </a:xfrm>
          <a:custGeom>
            <a:avLst/>
            <a:gdLst/>
            <a:ahLst/>
            <a:cxnLst/>
            <a:rect r="r" b="b" t="t" l="l"/>
            <a:pathLst>
              <a:path h="2936977" w="18288000">
                <a:moveTo>
                  <a:pt x="0" y="0"/>
                </a:moveTo>
                <a:lnTo>
                  <a:pt x="18288000" y="0"/>
                </a:lnTo>
                <a:lnTo>
                  <a:pt x="18288000" y="2936977"/>
                </a:lnTo>
                <a:lnTo>
                  <a:pt x="0" y="29369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5" t="0" r="-55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22274" y="3535413"/>
            <a:ext cx="5873953" cy="781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49"/>
              </a:lnSpc>
            </a:pPr>
            <a:r>
              <a:rPr lang="en-US" sz="4624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Key Statistics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3130" y="5862637"/>
            <a:ext cx="2138515" cy="386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5"/>
              </a:lnSpc>
            </a:pPr>
            <a:r>
              <a:rPr lang="en-US" sz="337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12.4K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1488434" y="4728267"/>
            <a:ext cx="2608059" cy="2608059"/>
          </a:xfrm>
          <a:custGeom>
            <a:avLst/>
            <a:gdLst/>
            <a:ahLst/>
            <a:cxnLst/>
            <a:rect r="r" b="b" t="t" l="l"/>
            <a:pathLst>
              <a:path h="2608059" w="2608059">
                <a:moveTo>
                  <a:pt x="0" y="0"/>
                </a:moveTo>
                <a:lnTo>
                  <a:pt x="2608059" y="0"/>
                </a:lnTo>
                <a:lnTo>
                  <a:pt x="2608059" y="2608059"/>
                </a:lnTo>
                <a:lnTo>
                  <a:pt x="0" y="26080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58478" y="7601245"/>
            <a:ext cx="3267970" cy="395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5"/>
              </a:lnSpc>
            </a:pPr>
            <a:r>
              <a:rPr lang="en-US" sz="2313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Total Recorded Accidents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2274" y="8061569"/>
            <a:ext cx="3940521" cy="828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1812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Comprehensive database of documented incidents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957440" y="5862637"/>
            <a:ext cx="2138515" cy="386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5"/>
              </a:lnSpc>
            </a:pPr>
            <a:r>
              <a:rPr lang="en-US" sz="337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68%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5722744" y="4728267"/>
            <a:ext cx="2608059" cy="2608059"/>
          </a:xfrm>
          <a:custGeom>
            <a:avLst/>
            <a:gdLst/>
            <a:ahLst/>
            <a:cxnLst/>
            <a:rect r="r" b="b" t="t" l="l"/>
            <a:pathLst>
              <a:path h="2608059" w="2608059">
                <a:moveTo>
                  <a:pt x="0" y="0"/>
                </a:moveTo>
                <a:lnTo>
                  <a:pt x="2608059" y="0"/>
                </a:lnTo>
                <a:lnTo>
                  <a:pt x="2608059" y="2608059"/>
                </a:lnTo>
                <a:lnTo>
                  <a:pt x="0" y="260805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5397256" y="7601245"/>
            <a:ext cx="3258893" cy="395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5"/>
              </a:lnSpc>
            </a:pPr>
            <a:r>
              <a:rPr lang="en-US" sz="2313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Asphalt Road Dominance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056432" y="8061569"/>
            <a:ext cx="3940673" cy="828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1812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Majority of accidents on paved surfaces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191750" y="5862637"/>
            <a:ext cx="2138515" cy="386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5"/>
              </a:lnSpc>
            </a:pPr>
            <a:r>
              <a:rPr lang="en-US" sz="337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55%</a:t>
            </a:r>
          </a:p>
        </p:txBody>
      </p:sp>
      <p:sp>
        <p:nvSpPr>
          <p:cNvPr name="Freeform 18" id="18" descr="preencoded.png"/>
          <p:cNvSpPr/>
          <p:nvPr/>
        </p:nvSpPr>
        <p:spPr>
          <a:xfrm flipH="false" flipV="false" rot="0">
            <a:off x="9957044" y="4728267"/>
            <a:ext cx="2608059" cy="2608059"/>
          </a:xfrm>
          <a:custGeom>
            <a:avLst/>
            <a:gdLst/>
            <a:ahLst/>
            <a:cxnLst/>
            <a:rect r="r" b="b" t="t" l="l"/>
            <a:pathLst>
              <a:path h="2608059" w="2608059">
                <a:moveTo>
                  <a:pt x="0" y="0"/>
                </a:moveTo>
                <a:lnTo>
                  <a:pt x="2608060" y="0"/>
                </a:lnTo>
                <a:lnTo>
                  <a:pt x="2608060" y="2608059"/>
                </a:lnTo>
                <a:lnTo>
                  <a:pt x="0" y="26080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9792595" y="7601245"/>
            <a:ext cx="2936977" cy="395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5"/>
              </a:lnSpc>
            </a:pPr>
            <a:r>
              <a:rPr lang="en-US" sz="2313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Employee Drivers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290742" y="8061569"/>
            <a:ext cx="3940673" cy="452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1812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Primary driver category in dataset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426060" y="5862637"/>
            <a:ext cx="2138515" cy="386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5"/>
              </a:lnSpc>
            </a:pPr>
            <a:r>
              <a:rPr lang="en-US" sz="337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31-50 </a:t>
            </a:r>
          </a:p>
        </p:txBody>
      </p:sp>
      <p:sp>
        <p:nvSpPr>
          <p:cNvPr name="Freeform 22" id="22" descr="preencoded.png"/>
          <p:cNvSpPr/>
          <p:nvPr/>
        </p:nvSpPr>
        <p:spPr>
          <a:xfrm flipH="false" flipV="false" rot="0">
            <a:off x="14191355" y="4728267"/>
            <a:ext cx="2608059" cy="2608059"/>
          </a:xfrm>
          <a:custGeom>
            <a:avLst/>
            <a:gdLst/>
            <a:ahLst/>
            <a:cxnLst/>
            <a:rect r="r" b="b" t="t" l="l"/>
            <a:pathLst>
              <a:path h="2608059" w="2608059">
                <a:moveTo>
                  <a:pt x="0" y="0"/>
                </a:moveTo>
                <a:lnTo>
                  <a:pt x="2608059" y="0"/>
                </a:lnTo>
                <a:lnTo>
                  <a:pt x="2608059" y="2608059"/>
                </a:lnTo>
                <a:lnTo>
                  <a:pt x="0" y="260805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3749490" y="7601245"/>
            <a:ext cx="3491808" cy="395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5"/>
              </a:lnSpc>
            </a:pPr>
            <a:r>
              <a:rPr lang="en-US" sz="2313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Highest Risk Demographics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525052" y="8061569"/>
            <a:ext cx="3940673" cy="157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1812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Drivers in this age bracket, typically with 2-10 years of experience, show elevated accident rates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2295525"/>
            <a:ext cx="7742034" cy="943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Primary Accident Causes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992238" y="3805685"/>
            <a:ext cx="5434460" cy="1134075"/>
          </a:xfrm>
          <a:custGeom>
            <a:avLst/>
            <a:gdLst/>
            <a:ahLst/>
            <a:cxnLst/>
            <a:rect r="r" b="b" t="t" l="l"/>
            <a:pathLst>
              <a:path h="1134075" w="5434460">
                <a:moveTo>
                  <a:pt x="0" y="0"/>
                </a:moveTo>
                <a:lnTo>
                  <a:pt x="5434460" y="0"/>
                </a:lnTo>
                <a:lnTo>
                  <a:pt x="5434460" y="1134075"/>
                </a:lnTo>
                <a:lnTo>
                  <a:pt x="0" y="11340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6" t="0" r="-65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75759" y="5185172"/>
            <a:ext cx="3544043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No Distancing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75759" y="5750566"/>
            <a:ext cx="4867427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Insufficient following distance between vehicles emerges as the leading cause, particularly in high-density traffic areas.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6426698" y="3805685"/>
            <a:ext cx="5434460" cy="1134075"/>
          </a:xfrm>
          <a:custGeom>
            <a:avLst/>
            <a:gdLst/>
            <a:ahLst/>
            <a:cxnLst/>
            <a:rect r="r" b="b" t="t" l="l"/>
            <a:pathLst>
              <a:path h="1134075" w="5434460">
                <a:moveTo>
                  <a:pt x="0" y="0"/>
                </a:moveTo>
                <a:lnTo>
                  <a:pt x="5434461" y="0"/>
                </a:lnTo>
                <a:lnTo>
                  <a:pt x="5434461" y="1134075"/>
                </a:lnTo>
                <a:lnTo>
                  <a:pt x="0" y="11340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6" t="0" r="-65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710210" y="5185172"/>
            <a:ext cx="3544043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Lane Changing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710210" y="5750566"/>
            <a:ext cx="4867427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Improper or aggressive lane changes without adequate signaling contribute significantly to collision incidents.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11861159" y="3805685"/>
            <a:ext cx="5434460" cy="1134075"/>
          </a:xfrm>
          <a:custGeom>
            <a:avLst/>
            <a:gdLst/>
            <a:ahLst/>
            <a:cxnLst/>
            <a:rect r="r" b="b" t="t" l="l"/>
            <a:pathLst>
              <a:path h="1134075" w="5434460">
                <a:moveTo>
                  <a:pt x="0" y="0"/>
                </a:moveTo>
                <a:lnTo>
                  <a:pt x="5434460" y="0"/>
                </a:lnTo>
                <a:lnTo>
                  <a:pt x="5434460" y="1134075"/>
                </a:lnTo>
                <a:lnTo>
                  <a:pt x="0" y="11340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66" t="0" r="-65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144670" y="5185172"/>
            <a:ext cx="3544043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749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Speed Violations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44670" y="5750566"/>
            <a:ext cx="4867427" cy="1446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Excessive speed and failure to adjust velocity to road conditions remain critical risk factors.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1688306"/>
            <a:ext cx="8092973" cy="943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Driver Age Group Analysis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992238" y="3375574"/>
            <a:ext cx="8655548" cy="4847034"/>
          </a:xfrm>
          <a:custGeom>
            <a:avLst/>
            <a:gdLst/>
            <a:ahLst/>
            <a:cxnLst/>
            <a:rect r="r" b="b" t="t" l="l"/>
            <a:pathLst>
              <a:path h="4847034" w="8655548">
                <a:moveTo>
                  <a:pt x="0" y="0"/>
                </a:moveTo>
                <a:lnTo>
                  <a:pt x="8655549" y="0"/>
                </a:lnTo>
                <a:lnTo>
                  <a:pt x="8655549" y="4847035"/>
                </a:lnTo>
                <a:lnTo>
                  <a:pt x="0" y="48470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" t="0" r="-3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349065" y="3302051"/>
            <a:ext cx="4252912" cy="569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Critical Finding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49065" y="4069556"/>
            <a:ext cx="6956079" cy="1446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The </a:t>
            </a:r>
            <a:r>
              <a:rPr lang="en-US" sz="2187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31–50 age group</a:t>
            </a: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shows the highest accident involvement, representing over 48% of all incidents analyzed.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49065" y="5685530"/>
            <a:ext cx="6956079" cy="1446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This demographic likely combines high exposure (daily commuting) with potential risk-taking behaviors and distractions.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764961" y="814683"/>
            <a:ext cx="7700515" cy="866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5"/>
              </a:lnSpc>
            </a:pPr>
            <a:r>
              <a:rPr lang="en-US" sz="50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Driving Experience Insights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056359" y="2070202"/>
            <a:ext cx="28575" cy="5809955"/>
            <a:chOff x="0" y="0"/>
            <a:chExt cx="38100" cy="774660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8100" cy="7746619"/>
            </a:xfrm>
            <a:custGeom>
              <a:avLst/>
              <a:gdLst/>
              <a:ahLst/>
              <a:cxnLst/>
              <a:rect r="r" b="b" t="t" l="l"/>
              <a:pathLst>
                <a:path h="7746619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7727569"/>
                  </a:lnTo>
                  <a:cubicBezTo>
                    <a:pt x="38100" y="7738110"/>
                    <a:pt x="29591" y="7746619"/>
                    <a:pt x="19050" y="7746619"/>
                  </a:cubicBezTo>
                  <a:cubicBezTo>
                    <a:pt x="8509" y="7746619"/>
                    <a:pt x="0" y="7738110"/>
                    <a:pt x="0" y="7727569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8319268" y="2347312"/>
            <a:ext cx="777326" cy="28575"/>
            <a:chOff x="0" y="0"/>
            <a:chExt cx="1036434" cy="381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36447" cy="38100"/>
            </a:xfrm>
            <a:custGeom>
              <a:avLst/>
              <a:gdLst/>
              <a:ahLst/>
              <a:cxnLst/>
              <a:rect r="r" b="b" t="t" l="l"/>
              <a:pathLst>
                <a:path h="38100" w="103644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7397" y="0"/>
                  </a:lnTo>
                  <a:cubicBezTo>
                    <a:pt x="1027938" y="0"/>
                    <a:pt x="1036447" y="8509"/>
                    <a:pt x="1036447" y="19050"/>
                  </a:cubicBezTo>
                  <a:cubicBezTo>
                    <a:pt x="1036447" y="29591"/>
                    <a:pt x="1027938" y="38100"/>
                    <a:pt x="101739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7759170" y="2064487"/>
            <a:ext cx="594389" cy="594389"/>
            <a:chOff x="0" y="0"/>
            <a:chExt cx="792518" cy="7925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7620" y="7620"/>
              <a:ext cx="777240" cy="777367"/>
            </a:xfrm>
            <a:custGeom>
              <a:avLst/>
              <a:gdLst/>
              <a:ahLst/>
              <a:cxnLst/>
              <a:rect r="r" b="b" t="t" l="l"/>
              <a:pathLst>
                <a:path h="777367" w="777240">
                  <a:moveTo>
                    <a:pt x="0" y="145161"/>
                  </a:moveTo>
                  <a:cubicBezTo>
                    <a:pt x="0" y="65024"/>
                    <a:pt x="65024" y="0"/>
                    <a:pt x="145161" y="0"/>
                  </a:cubicBezTo>
                  <a:lnTo>
                    <a:pt x="632206" y="0"/>
                  </a:lnTo>
                  <a:cubicBezTo>
                    <a:pt x="712343" y="0"/>
                    <a:pt x="777240" y="65024"/>
                    <a:pt x="777240" y="145161"/>
                  </a:cubicBezTo>
                  <a:lnTo>
                    <a:pt x="777240" y="632206"/>
                  </a:lnTo>
                  <a:cubicBezTo>
                    <a:pt x="777240" y="712343"/>
                    <a:pt x="712216" y="777367"/>
                    <a:pt x="632079" y="777367"/>
                  </a:cubicBezTo>
                  <a:lnTo>
                    <a:pt x="145161" y="777367"/>
                  </a:lnTo>
                  <a:cubicBezTo>
                    <a:pt x="65024" y="777240"/>
                    <a:pt x="0" y="712343"/>
                    <a:pt x="0" y="632206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92480" cy="792607"/>
            </a:xfrm>
            <a:custGeom>
              <a:avLst/>
              <a:gdLst/>
              <a:ahLst/>
              <a:cxnLst/>
              <a:rect r="r" b="b" t="t" l="l"/>
              <a:pathLst>
                <a:path h="792607" w="792480">
                  <a:moveTo>
                    <a:pt x="0" y="152781"/>
                  </a:moveTo>
                  <a:cubicBezTo>
                    <a:pt x="0" y="68326"/>
                    <a:pt x="68326" y="0"/>
                    <a:pt x="152781" y="0"/>
                  </a:cubicBezTo>
                  <a:lnTo>
                    <a:pt x="639826" y="0"/>
                  </a:lnTo>
                  <a:lnTo>
                    <a:pt x="639826" y="7620"/>
                  </a:lnTo>
                  <a:lnTo>
                    <a:pt x="639826" y="0"/>
                  </a:lnTo>
                  <a:cubicBezTo>
                    <a:pt x="724154" y="0"/>
                    <a:pt x="792480" y="68326"/>
                    <a:pt x="792480" y="152781"/>
                  </a:cubicBezTo>
                  <a:lnTo>
                    <a:pt x="784860" y="152781"/>
                  </a:lnTo>
                  <a:lnTo>
                    <a:pt x="792480" y="152781"/>
                  </a:lnTo>
                  <a:lnTo>
                    <a:pt x="792480" y="639826"/>
                  </a:lnTo>
                  <a:lnTo>
                    <a:pt x="784860" y="639826"/>
                  </a:lnTo>
                  <a:lnTo>
                    <a:pt x="792480" y="639826"/>
                  </a:lnTo>
                  <a:cubicBezTo>
                    <a:pt x="792480" y="724154"/>
                    <a:pt x="724154" y="792607"/>
                    <a:pt x="639699" y="792607"/>
                  </a:cubicBezTo>
                  <a:lnTo>
                    <a:pt x="639699" y="784987"/>
                  </a:lnTo>
                  <a:lnTo>
                    <a:pt x="639699" y="792607"/>
                  </a:lnTo>
                  <a:lnTo>
                    <a:pt x="152781" y="792607"/>
                  </a:lnTo>
                  <a:lnTo>
                    <a:pt x="152781" y="784987"/>
                  </a:lnTo>
                  <a:lnTo>
                    <a:pt x="152781" y="792607"/>
                  </a:lnTo>
                  <a:cubicBezTo>
                    <a:pt x="68326" y="792480"/>
                    <a:pt x="0" y="724154"/>
                    <a:pt x="0" y="639826"/>
                  </a:cubicBezTo>
                  <a:lnTo>
                    <a:pt x="0" y="152781"/>
                  </a:lnTo>
                  <a:lnTo>
                    <a:pt x="7620" y="152781"/>
                  </a:lnTo>
                  <a:lnTo>
                    <a:pt x="0" y="152781"/>
                  </a:lnTo>
                  <a:moveTo>
                    <a:pt x="15240" y="152781"/>
                  </a:moveTo>
                  <a:lnTo>
                    <a:pt x="15240" y="639826"/>
                  </a:lnTo>
                  <a:lnTo>
                    <a:pt x="7620" y="639826"/>
                  </a:lnTo>
                  <a:lnTo>
                    <a:pt x="15240" y="639826"/>
                  </a:lnTo>
                  <a:cubicBezTo>
                    <a:pt x="15240" y="715772"/>
                    <a:pt x="76835" y="777367"/>
                    <a:pt x="152781" y="777367"/>
                  </a:cubicBezTo>
                  <a:lnTo>
                    <a:pt x="639826" y="777367"/>
                  </a:lnTo>
                  <a:cubicBezTo>
                    <a:pt x="715772" y="777367"/>
                    <a:pt x="777367" y="715772"/>
                    <a:pt x="777367" y="639826"/>
                  </a:cubicBezTo>
                  <a:lnTo>
                    <a:pt x="777367" y="152781"/>
                  </a:lnTo>
                  <a:cubicBezTo>
                    <a:pt x="777240" y="76835"/>
                    <a:pt x="715772" y="15240"/>
                    <a:pt x="639826" y="15240"/>
                  </a:cubicBezTo>
                  <a:lnTo>
                    <a:pt x="152781" y="15240"/>
                  </a:lnTo>
                  <a:lnTo>
                    <a:pt x="152781" y="7620"/>
                  </a:lnTo>
                  <a:lnTo>
                    <a:pt x="152781" y="15240"/>
                  </a:lnTo>
                  <a:cubicBezTo>
                    <a:pt x="76835" y="15240"/>
                    <a:pt x="15240" y="76835"/>
                    <a:pt x="15240" y="152781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7861992" y="2156812"/>
            <a:ext cx="388591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52207" y="2130628"/>
            <a:ext cx="3239243" cy="43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0-2 Years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52207" y="2633815"/>
            <a:ext cx="8028832" cy="50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1999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1,200 accidents - New drivers still developing skills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8319268" y="3929358"/>
            <a:ext cx="777326" cy="28575"/>
            <a:chOff x="0" y="0"/>
            <a:chExt cx="1036434" cy="381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36447" cy="38100"/>
            </a:xfrm>
            <a:custGeom>
              <a:avLst/>
              <a:gdLst/>
              <a:ahLst/>
              <a:cxnLst/>
              <a:rect r="r" b="b" t="t" l="l"/>
              <a:pathLst>
                <a:path h="38100" w="103644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7397" y="0"/>
                  </a:lnTo>
                  <a:cubicBezTo>
                    <a:pt x="1027938" y="0"/>
                    <a:pt x="1036447" y="8509"/>
                    <a:pt x="1036447" y="19050"/>
                  </a:cubicBezTo>
                  <a:cubicBezTo>
                    <a:pt x="1036447" y="29591"/>
                    <a:pt x="1027938" y="38100"/>
                    <a:pt x="101739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7759170" y="3646522"/>
            <a:ext cx="594389" cy="594389"/>
            <a:chOff x="0" y="0"/>
            <a:chExt cx="792518" cy="79251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7620" y="7620"/>
              <a:ext cx="777240" cy="777367"/>
            </a:xfrm>
            <a:custGeom>
              <a:avLst/>
              <a:gdLst/>
              <a:ahLst/>
              <a:cxnLst/>
              <a:rect r="r" b="b" t="t" l="l"/>
              <a:pathLst>
                <a:path h="777367" w="777240">
                  <a:moveTo>
                    <a:pt x="0" y="145161"/>
                  </a:moveTo>
                  <a:cubicBezTo>
                    <a:pt x="0" y="65024"/>
                    <a:pt x="65024" y="0"/>
                    <a:pt x="145161" y="0"/>
                  </a:cubicBezTo>
                  <a:lnTo>
                    <a:pt x="632206" y="0"/>
                  </a:lnTo>
                  <a:cubicBezTo>
                    <a:pt x="712343" y="0"/>
                    <a:pt x="777240" y="65024"/>
                    <a:pt x="777240" y="145161"/>
                  </a:cubicBezTo>
                  <a:lnTo>
                    <a:pt x="777240" y="632206"/>
                  </a:lnTo>
                  <a:cubicBezTo>
                    <a:pt x="777240" y="712343"/>
                    <a:pt x="712216" y="777367"/>
                    <a:pt x="632079" y="777367"/>
                  </a:cubicBezTo>
                  <a:lnTo>
                    <a:pt x="145161" y="777367"/>
                  </a:lnTo>
                  <a:cubicBezTo>
                    <a:pt x="65024" y="777240"/>
                    <a:pt x="0" y="712343"/>
                    <a:pt x="0" y="632206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92480" cy="792607"/>
            </a:xfrm>
            <a:custGeom>
              <a:avLst/>
              <a:gdLst/>
              <a:ahLst/>
              <a:cxnLst/>
              <a:rect r="r" b="b" t="t" l="l"/>
              <a:pathLst>
                <a:path h="792607" w="792480">
                  <a:moveTo>
                    <a:pt x="0" y="152781"/>
                  </a:moveTo>
                  <a:cubicBezTo>
                    <a:pt x="0" y="68326"/>
                    <a:pt x="68326" y="0"/>
                    <a:pt x="152781" y="0"/>
                  </a:cubicBezTo>
                  <a:lnTo>
                    <a:pt x="639826" y="0"/>
                  </a:lnTo>
                  <a:lnTo>
                    <a:pt x="639826" y="7620"/>
                  </a:lnTo>
                  <a:lnTo>
                    <a:pt x="639826" y="0"/>
                  </a:lnTo>
                  <a:cubicBezTo>
                    <a:pt x="724154" y="0"/>
                    <a:pt x="792480" y="68326"/>
                    <a:pt x="792480" y="152781"/>
                  </a:cubicBezTo>
                  <a:lnTo>
                    <a:pt x="784860" y="152781"/>
                  </a:lnTo>
                  <a:lnTo>
                    <a:pt x="792480" y="152781"/>
                  </a:lnTo>
                  <a:lnTo>
                    <a:pt x="792480" y="639826"/>
                  </a:lnTo>
                  <a:lnTo>
                    <a:pt x="784860" y="639826"/>
                  </a:lnTo>
                  <a:lnTo>
                    <a:pt x="792480" y="639826"/>
                  </a:lnTo>
                  <a:cubicBezTo>
                    <a:pt x="792480" y="724154"/>
                    <a:pt x="724154" y="792607"/>
                    <a:pt x="639699" y="792607"/>
                  </a:cubicBezTo>
                  <a:lnTo>
                    <a:pt x="639699" y="784987"/>
                  </a:lnTo>
                  <a:lnTo>
                    <a:pt x="639699" y="792607"/>
                  </a:lnTo>
                  <a:lnTo>
                    <a:pt x="152781" y="792607"/>
                  </a:lnTo>
                  <a:lnTo>
                    <a:pt x="152781" y="784987"/>
                  </a:lnTo>
                  <a:lnTo>
                    <a:pt x="152781" y="792607"/>
                  </a:lnTo>
                  <a:cubicBezTo>
                    <a:pt x="68326" y="792480"/>
                    <a:pt x="0" y="724154"/>
                    <a:pt x="0" y="639826"/>
                  </a:cubicBezTo>
                  <a:lnTo>
                    <a:pt x="0" y="152781"/>
                  </a:lnTo>
                  <a:lnTo>
                    <a:pt x="7620" y="152781"/>
                  </a:lnTo>
                  <a:lnTo>
                    <a:pt x="0" y="152781"/>
                  </a:lnTo>
                  <a:moveTo>
                    <a:pt x="15240" y="152781"/>
                  </a:moveTo>
                  <a:lnTo>
                    <a:pt x="15240" y="639826"/>
                  </a:lnTo>
                  <a:lnTo>
                    <a:pt x="7620" y="639826"/>
                  </a:lnTo>
                  <a:lnTo>
                    <a:pt x="15240" y="639826"/>
                  </a:lnTo>
                  <a:cubicBezTo>
                    <a:pt x="15240" y="715772"/>
                    <a:pt x="76835" y="777367"/>
                    <a:pt x="152781" y="777367"/>
                  </a:cubicBezTo>
                  <a:lnTo>
                    <a:pt x="639826" y="777367"/>
                  </a:lnTo>
                  <a:cubicBezTo>
                    <a:pt x="715772" y="777367"/>
                    <a:pt x="777367" y="715772"/>
                    <a:pt x="777367" y="639826"/>
                  </a:cubicBezTo>
                  <a:lnTo>
                    <a:pt x="777367" y="152781"/>
                  </a:lnTo>
                  <a:cubicBezTo>
                    <a:pt x="777240" y="76835"/>
                    <a:pt x="715772" y="15240"/>
                    <a:pt x="639826" y="15240"/>
                  </a:cubicBezTo>
                  <a:lnTo>
                    <a:pt x="152781" y="15240"/>
                  </a:lnTo>
                  <a:lnTo>
                    <a:pt x="152781" y="7620"/>
                  </a:lnTo>
                  <a:lnTo>
                    <a:pt x="152781" y="15240"/>
                  </a:lnTo>
                  <a:cubicBezTo>
                    <a:pt x="76835" y="15240"/>
                    <a:pt x="15240" y="76835"/>
                    <a:pt x="15240" y="152781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4" id="24"/>
          <p:cNvSpPr txBox="true"/>
          <p:nvPr/>
        </p:nvSpPr>
        <p:spPr>
          <a:xfrm rot="0">
            <a:off x="7861992" y="3738858"/>
            <a:ext cx="388591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352207" y="3712664"/>
            <a:ext cx="3239243" cy="43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2-10 Years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352207" y="4215851"/>
            <a:ext cx="8028832" cy="50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1999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6,500 accidents - </a:t>
            </a:r>
            <a:r>
              <a:rPr lang="en-US" sz="1999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Highest risk group</a:t>
            </a:r>
            <a:r>
              <a:rPr lang="en-US" sz="1999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showing overconfidence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8319268" y="5511403"/>
            <a:ext cx="777326" cy="28575"/>
            <a:chOff x="0" y="0"/>
            <a:chExt cx="1036434" cy="381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36447" cy="38100"/>
            </a:xfrm>
            <a:custGeom>
              <a:avLst/>
              <a:gdLst/>
              <a:ahLst/>
              <a:cxnLst/>
              <a:rect r="r" b="b" t="t" l="l"/>
              <a:pathLst>
                <a:path h="38100" w="103644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7397" y="0"/>
                  </a:lnTo>
                  <a:cubicBezTo>
                    <a:pt x="1027938" y="0"/>
                    <a:pt x="1036447" y="8509"/>
                    <a:pt x="1036447" y="19050"/>
                  </a:cubicBezTo>
                  <a:cubicBezTo>
                    <a:pt x="1036447" y="29591"/>
                    <a:pt x="1027938" y="38100"/>
                    <a:pt x="101739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9" id="29"/>
          <p:cNvGrpSpPr/>
          <p:nvPr/>
        </p:nvGrpSpPr>
        <p:grpSpPr>
          <a:xfrm rot="0">
            <a:off x="7759170" y="5228568"/>
            <a:ext cx="594389" cy="594389"/>
            <a:chOff x="0" y="0"/>
            <a:chExt cx="792518" cy="79251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7620" y="7620"/>
              <a:ext cx="777240" cy="777367"/>
            </a:xfrm>
            <a:custGeom>
              <a:avLst/>
              <a:gdLst/>
              <a:ahLst/>
              <a:cxnLst/>
              <a:rect r="r" b="b" t="t" l="l"/>
              <a:pathLst>
                <a:path h="777367" w="777240">
                  <a:moveTo>
                    <a:pt x="0" y="145161"/>
                  </a:moveTo>
                  <a:cubicBezTo>
                    <a:pt x="0" y="65024"/>
                    <a:pt x="65024" y="0"/>
                    <a:pt x="145161" y="0"/>
                  </a:cubicBezTo>
                  <a:lnTo>
                    <a:pt x="632206" y="0"/>
                  </a:lnTo>
                  <a:cubicBezTo>
                    <a:pt x="712343" y="0"/>
                    <a:pt x="777240" y="65024"/>
                    <a:pt x="777240" y="145161"/>
                  </a:cubicBezTo>
                  <a:lnTo>
                    <a:pt x="777240" y="632206"/>
                  </a:lnTo>
                  <a:cubicBezTo>
                    <a:pt x="777240" y="712343"/>
                    <a:pt x="712216" y="777367"/>
                    <a:pt x="632079" y="777367"/>
                  </a:cubicBezTo>
                  <a:lnTo>
                    <a:pt x="145161" y="777367"/>
                  </a:lnTo>
                  <a:cubicBezTo>
                    <a:pt x="65024" y="777240"/>
                    <a:pt x="0" y="712343"/>
                    <a:pt x="0" y="632206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792480" cy="792607"/>
            </a:xfrm>
            <a:custGeom>
              <a:avLst/>
              <a:gdLst/>
              <a:ahLst/>
              <a:cxnLst/>
              <a:rect r="r" b="b" t="t" l="l"/>
              <a:pathLst>
                <a:path h="792607" w="792480">
                  <a:moveTo>
                    <a:pt x="0" y="152781"/>
                  </a:moveTo>
                  <a:cubicBezTo>
                    <a:pt x="0" y="68326"/>
                    <a:pt x="68326" y="0"/>
                    <a:pt x="152781" y="0"/>
                  </a:cubicBezTo>
                  <a:lnTo>
                    <a:pt x="639826" y="0"/>
                  </a:lnTo>
                  <a:lnTo>
                    <a:pt x="639826" y="7620"/>
                  </a:lnTo>
                  <a:lnTo>
                    <a:pt x="639826" y="0"/>
                  </a:lnTo>
                  <a:cubicBezTo>
                    <a:pt x="724154" y="0"/>
                    <a:pt x="792480" y="68326"/>
                    <a:pt x="792480" y="152781"/>
                  </a:cubicBezTo>
                  <a:lnTo>
                    <a:pt x="784860" y="152781"/>
                  </a:lnTo>
                  <a:lnTo>
                    <a:pt x="792480" y="152781"/>
                  </a:lnTo>
                  <a:lnTo>
                    <a:pt x="792480" y="639826"/>
                  </a:lnTo>
                  <a:lnTo>
                    <a:pt x="784860" y="639826"/>
                  </a:lnTo>
                  <a:lnTo>
                    <a:pt x="792480" y="639826"/>
                  </a:lnTo>
                  <a:cubicBezTo>
                    <a:pt x="792480" y="724154"/>
                    <a:pt x="724154" y="792607"/>
                    <a:pt x="639699" y="792607"/>
                  </a:cubicBezTo>
                  <a:lnTo>
                    <a:pt x="639699" y="784987"/>
                  </a:lnTo>
                  <a:lnTo>
                    <a:pt x="639699" y="792607"/>
                  </a:lnTo>
                  <a:lnTo>
                    <a:pt x="152781" y="792607"/>
                  </a:lnTo>
                  <a:lnTo>
                    <a:pt x="152781" y="784987"/>
                  </a:lnTo>
                  <a:lnTo>
                    <a:pt x="152781" y="792607"/>
                  </a:lnTo>
                  <a:cubicBezTo>
                    <a:pt x="68326" y="792480"/>
                    <a:pt x="0" y="724154"/>
                    <a:pt x="0" y="639826"/>
                  </a:cubicBezTo>
                  <a:lnTo>
                    <a:pt x="0" y="152781"/>
                  </a:lnTo>
                  <a:lnTo>
                    <a:pt x="7620" y="152781"/>
                  </a:lnTo>
                  <a:lnTo>
                    <a:pt x="0" y="152781"/>
                  </a:lnTo>
                  <a:moveTo>
                    <a:pt x="15240" y="152781"/>
                  </a:moveTo>
                  <a:lnTo>
                    <a:pt x="15240" y="639826"/>
                  </a:lnTo>
                  <a:lnTo>
                    <a:pt x="7620" y="639826"/>
                  </a:lnTo>
                  <a:lnTo>
                    <a:pt x="15240" y="639826"/>
                  </a:lnTo>
                  <a:cubicBezTo>
                    <a:pt x="15240" y="715772"/>
                    <a:pt x="76835" y="777367"/>
                    <a:pt x="152781" y="777367"/>
                  </a:cubicBezTo>
                  <a:lnTo>
                    <a:pt x="639826" y="777367"/>
                  </a:lnTo>
                  <a:cubicBezTo>
                    <a:pt x="715772" y="777367"/>
                    <a:pt x="777367" y="715772"/>
                    <a:pt x="777367" y="639826"/>
                  </a:cubicBezTo>
                  <a:lnTo>
                    <a:pt x="777367" y="152781"/>
                  </a:lnTo>
                  <a:cubicBezTo>
                    <a:pt x="777240" y="76835"/>
                    <a:pt x="715772" y="15240"/>
                    <a:pt x="639826" y="15240"/>
                  </a:cubicBezTo>
                  <a:lnTo>
                    <a:pt x="152781" y="15240"/>
                  </a:lnTo>
                  <a:lnTo>
                    <a:pt x="152781" y="7620"/>
                  </a:lnTo>
                  <a:lnTo>
                    <a:pt x="152781" y="15240"/>
                  </a:lnTo>
                  <a:cubicBezTo>
                    <a:pt x="76835" y="15240"/>
                    <a:pt x="15240" y="76835"/>
                    <a:pt x="15240" y="152781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2" id="32"/>
          <p:cNvSpPr txBox="true"/>
          <p:nvPr/>
        </p:nvSpPr>
        <p:spPr>
          <a:xfrm rot="0">
            <a:off x="7861992" y="5320903"/>
            <a:ext cx="388591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352207" y="5294709"/>
            <a:ext cx="3239243" cy="43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10-20 Years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352207" y="5797896"/>
            <a:ext cx="8028832" cy="50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1999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2,800 accidents - Moderate experience, declining incidents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8319268" y="7093448"/>
            <a:ext cx="777326" cy="28575"/>
            <a:chOff x="0" y="0"/>
            <a:chExt cx="1036434" cy="381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036447" cy="38100"/>
            </a:xfrm>
            <a:custGeom>
              <a:avLst/>
              <a:gdLst/>
              <a:ahLst/>
              <a:cxnLst/>
              <a:rect r="r" b="b" t="t" l="l"/>
              <a:pathLst>
                <a:path h="38100" w="103644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7397" y="0"/>
                  </a:lnTo>
                  <a:cubicBezTo>
                    <a:pt x="1027938" y="0"/>
                    <a:pt x="1036447" y="8509"/>
                    <a:pt x="1036447" y="19050"/>
                  </a:cubicBezTo>
                  <a:cubicBezTo>
                    <a:pt x="1036447" y="29591"/>
                    <a:pt x="1027938" y="38100"/>
                    <a:pt x="101739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7" id="37"/>
          <p:cNvGrpSpPr/>
          <p:nvPr/>
        </p:nvGrpSpPr>
        <p:grpSpPr>
          <a:xfrm rot="0">
            <a:off x="7759170" y="6810613"/>
            <a:ext cx="594389" cy="594389"/>
            <a:chOff x="0" y="0"/>
            <a:chExt cx="792518" cy="792518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7620" y="7620"/>
              <a:ext cx="777240" cy="777367"/>
            </a:xfrm>
            <a:custGeom>
              <a:avLst/>
              <a:gdLst/>
              <a:ahLst/>
              <a:cxnLst/>
              <a:rect r="r" b="b" t="t" l="l"/>
              <a:pathLst>
                <a:path h="777367" w="777240">
                  <a:moveTo>
                    <a:pt x="0" y="145161"/>
                  </a:moveTo>
                  <a:cubicBezTo>
                    <a:pt x="0" y="65024"/>
                    <a:pt x="65024" y="0"/>
                    <a:pt x="145161" y="0"/>
                  </a:cubicBezTo>
                  <a:lnTo>
                    <a:pt x="632206" y="0"/>
                  </a:lnTo>
                  <a:cubicBezTo>
                    <a:pt x="712343" y="0"/>
                    <a:pt x="777240" y="65024"/>
                    <a:pt x="777240" y="145161"/>
                  </a:cubicBezTo>
                  <a:lnTo>
                    <a:pt x="777240" y="632206"/>
                  </a:lnTo>
                  <a:cubicBezTo>
                    <a:pt x="777240" y="712343"/>
                    <a:pt x="712216" y="777367"/>
                    <a:pt x="632079" y="777367"/>
                  </a:cubicBezTo>
                  <a:lnTo>
                    <a:pt x="145161" y="777367"/>
                  </a:lnTo>
                  <a:cubicBezTo>
                    <a:pt x="65024" y="777240"/>
                    <a:pt x="0" y="712343"/>
                    <a:pt x="0" y="632206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792480" cy="792607"/>
            </a:xfrm>
            <a:custGeom>
              <a:avLst/>
              <a:gdLst/>
              <a:ahLst/>
              <a:cxnLst/>
              <a:rect r="r" b="b" t="t" l="l"/>
              <a:pathLst>
                <a:path h="792607" w="792480">
                  <a:moveTo>
                    <a:pt x="0" y="152781"/>
                  </a:moveTo>
                  <a:cubicBezTo>
                    <a:pt x="0" y="68326"/>
                    <a:pt x="68326" y="0"/>
                    <a:pt x="152781" y="0"/>
                  </a:cubicBezTo>
                  <a:lnTo>
                    <a:pt x="639826" y="0"/>
                  </a:lnTo>
                  <a:lnTo>
                    <a:pt x="639826" y="7620"/>
                  </a:lnTo>
                  <a:lnTo>
                    <a:pt x="639826" y="0"/>
                  </a:lnTo>
                  <a:cubicBezTo>
                    <a:pt x="724154" y="0"/>
                    <a:pt x="792480" y="68326"/>
                    <a:pt x="792480" y="152781"/>
                  </a:cubicBezTo>
                  <a:lnTo>
                    <a:pt x="784860" y="152781"/>
                  </a:lnTo>
                  <a:lnTo>
                    <a:pt x="792480" y="152781"/>
                  </a:lnTo>
                  <a:lnTo>
                    <a:pt x="792480" y="639826"/>
                  </a:lnTo>
                  <a:lnTo>
                    <a:pt x="784860" y="639826"/>
                  </a:lnTo>
                  <a:lnTo>
                    <a:pt x="792480" y="639826"/>
                  </a:lnTo>
                  <a:cubicBezTo>
                    <a:pt x="792480" y="724154"/>
                    <a:pt x="724154" y="792607"/>
                    <a:pt x="639699" y="792607"/>
                  </a:cubicBezTo>
                  <a:lnTo>
                    <a:pt x="639699" y="784987"/>
                  </a:lnTo>
                  <a:lnTo>
                    <a:pt x="639699" y="792607"/>
                  </a:lnTo>
                  <a:lnTo>
                    <a:pt x="152781" y="792607"/>
                  </a:lnTo>
                  <a:lnTo>
                    <a:pt x="152781" y="784987"/>
                  </a:lnTo>
                  <a:lnTo>
                    <a:pt x="152781" y="792607"/>
                  </a:lnTo>
                  <a:cubicBezTo>
                    <a:pt x="68326" y="792480"/>
                    <a:pt x="0" y="724154"/>
                    <a:pt x="0" y="639826"/>
                  </a:cubicBezTo>
                  <a:lnTo>
                    <a:pt x="0" y="152781"/>
                  </a:lnTo>
                  <a:lnTo>
                    <a:pt x="7620" y="152781"/>
                  </a:lnTo>
                  <a:lnTo>
                    <a:pt x="0" y="152781"/>
                  </a:lnTo>
                  <a:moveTo>
                    <a:pt x="15240" y="152781"/>
                  </a:moveTo>
                  <a:lnTo>
                    <a:pt x="15240" y="639826"/>
                  </a:lnTo>
                  <a:lnTo>
                    <a:pt x="7620" y="639826"/>
                  </a:lnTo>
                  <a:lnTo>
                    <a:pt x="15240" y="639826"/>
                  </a:lnTo>
                  <a:cubicBezTo>
                    <a:pt x="15240" y="715772"/>
                    <a:pt x="76835" y="777367"/>
                    <a:pt x="152781" y="777367"/>
                  </a:cubicBezTo>
                  <a:lnTo>
                    <a:pt x="639826" y="777367"/>
                  </a:lnTo>
                  <a:cubicBezTo>
                    <a:pt x="715772" y="777367"/>
                    <a:pt x="777367" y="715772"/>
                    <a:pt x="777367" y="639826"/>
                  </a:cubicBezTo>
                  <a:lnTo>
                    <a:pt x="777367" y="152781"/>
                  </a:lnTo>
                  <a:cubicBezTo>
                    <a:pt x="777240" y="76835"/>
                    <a:pt x="715772" y="15240"/>
                    <a:pt x="639826" y="15240"/>
                  </a:cubicBezTo>
                  <a:lnTo>
                    <a:pt x="152781" y="15240"/>
                  </a:lnTo>
                  <a:lnTo>
                    <a:pt x="152781" y="7620"/>
                  </a:lnTo>
                  <a:lnTo>
                    <a:pt x="152781" y="15240"/>
                  </a:lnTo>
                  <a:cubicBezTo>
                    <a:pt x="76835" y="15240"/>
                    <a:pt x="15240" y="76835"/>
                    <a:pt x="15240" y="152781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0" id="40"/>
          <p:cNvSpPr txBox="true"/>
          <p:nvPr/>
        </p:nvSpPr>
        <p:spPr>
          <a:xfrm rot="0">
            <a:off x="7861992" y="6902948"/>
            <a:ext cx="388591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352207" y="6876755"/>
            <a:ext cx="3239243" cy="43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20+ Years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352207" y="7379941"/>
            <a:ext cx="8028832" cy="50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1999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900 accidents - Lowest rates with mature driving habits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7764961" y="8085830"/>
            <a:ext cx="9616088" cy="132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1999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Drivers with </a:t>
            </a:r>
            <a:r>
              <a:rPr lang="en-US" sz="1999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2–10 years of experience</a:t>
            </a:r>
            <a:r>
              <a:rPr lang="en-US" sz="1999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represent the critical intervention zone, where confidence may exceed actual skill level, leading to higher accident rates.</a:t>
            </a:r>
          </a:p>
        </p:txBody>
      </p:sp>
      <p:grpSp>
        <p:nvGrpSpPr>
          <p:cNvPr name="Group 44" id="44"/>
          <p:cNvGrpSpPr/>
          <p:nvPr/>
        </p:nvGrpSpPr>
        <p:grpSpPr>
          <a:xfrm rot="0">
            <a:off x="15733833" y="9245108"/>
            <a:ext cx="2554167" cy="1041892"/>
            <a:chOff x="0" y="0"/>
            <a:chExt cx="3405556" cy="138919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3405505" cy="1389126"/>
            </a:xfrm>
            <a:custGeom>
              <a:avLst/>
              <a:gdLst/>
              <a:ahLst/>
              <a:cxnLst/>
              <a:rect r="r" b="b" t="t" l="l"/>
              <a:pathLst>
                <a:path h="1389126" w="3405505">
                  <a:moveTo>
                    <a:pt x="0" y="0"/>
                  </a:moveTo>
                  <a:lnTo>
                    <a:pt x="3405505" y="0"/>
                  </a:lnTo>
                  <a:lnTo>
                    <a:pt x="3405505" y="1389126"/>
                  </a:lnTo>
                  <a:lnTo>
                    <a:pt x="0" y="1389126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DAG8yg2yAo8</dc:identifier>
  <dcterms:modified xsi:type="dcterms:W3CDTF">2011-08-01T06:04:30Z</dcterms:modified>
  <cp:revision>1</cp:revision>
  <dc:title>Presentation1-1.pptx</dc:title>
</cp:coreProperties>
</file>

<file path=docProps/thumbnail.jpeg>
</file>